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Arialle" charset="1" panose="020B0604020202020204"/>
      <p:regular r:id="rId12"/>
    </p:embeddedFont>
    <p:embeddedFont>
      <p:font typeface="Arialle Bold" charset="1" panose="020B0704020202020204"/>
      <p:regular r:id="rId13"/>
    </p:embeddedFont>
    <p:embeddedFont>
      <p:font typeface="Arialle Italics" charset="1" panose="020B0604020202090204"/>
      <p:regular r:id="rId14"/>
    </p:embeddedFont>
    <p:embeddedFont>
      <p:font typeface="Arialle Bold Italics" charset="1" panose="020B0704020202090204"/>
      <p:regular r:id="rId15"/>
    </p:embeddedFont>
    <p:embeddedFont>
      <p:font typeface="Sanchez" charset="1" panose="02000000000000000000"/>
      <p:regular r:id="rId16"/>
    </p:embeddedFont>
    <p:embeddedFont>
      <p:font typeface="Sanchez Italics" charset="1" panose="00000000000000000000"/>
      <p:regular r:id="rId17"/>
    </p:embeddedFont>
    <p:embeddedFont>
      <p:font typeface="League Spartan" charset="1" panose="00000800000000000000"/>
      <p:regular r:id="rId18"/>
    </p:embeddedFont>
    <p:embeddedFont>
      <p:font typeface="Telegraf" charset="1" panose="00000500000000000000"/>
      <p:regular r:id="rId19"/>
    </p:embeddedFont>
    <p:embeddedFont>
      <p:font typeface="Telegraf Bold" charset="1" panose="00000800000000000000"/>
      <p:regular r:id="rId20"/>
    </p:embeddedFont>
    <p:embeddedFont>
      <p:font typeface="Organic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https://youtu.be/khDAji7dXw0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143500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846887"/>
            <a:ext cx="14902073" cy="1729326"/>
            <a:chOff x="0" y="0"/>
            <a:chExt cx="19869431" cy="230576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80975"/>
              <a:ext cx="19869431" cy="14403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Macroeconomic Objectives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818088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2490488"/>
            <a:ext cx="8650346" cy="111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Growth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3.3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514191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Potential Growth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375620" y="3911131"/>
            <a:ext cx="6318119" cy="576828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203987" y="4121938"/>
            <a:ext cx="6576178" cy="555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95339" y="5782255"/>
            <a:ext cx="3097322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544773"/>
            <a:ext cx="14902073" cy="3510499"/>
            <a:chOff x="0" y="0"/>
            <a:chExt cx="19869431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Measuring Economic Growth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3398" y="4345845"/>
            <a:ext cx="7442648" cy="3125977"/>
            <a:chOff x="0" y="0"/>
            <a:chExt cx="9923531" cy="416796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28600"/>
              <a:ext cx="9923531" cy="3251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9"/>
                </a:lnSpc>
              </a:pPr>
              <a:r>
                <a:rPr lang="en-US" sz="9600" spc="-480">
                  <a:solidFill>
                    <a:srgbClr val="000000"/>
                  </a:solidFill>
                  <a:latin typeface="League Spartan"/>
                </a:rPr>
                <a:t>Economic Growth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676519"/>
              <a:ext cx="9923531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174247" y="4771800"/>
            <a:ext cx="6989761" cy="1059052"/>
            <a:chOff x="0" y="0"/>
            <a:chExt cx="9319682" cy="141206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85725"/>
              <a:ext cx="9319682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</a:pPr>
              <a:r>
                <a:rPr lang="en-US" sz="3600" spc="-179">
                  <a:solidFill>
                    <a:srgbClr val="000000"/>
                  </a:solidFill>
                  <a:latin typeface="League Spartan"/>
                </a:rPr>
                <a:t> new RGDP - old RGDP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920619"/>
              <a:ext cx="9319682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8709376" y="5404009"/>
            <a:ext cx="5919504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91254" y="6495691"/>
            <a:ext cx="3897838" cy="41148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093398" y="477470"/>
            <a:ext cx="16349422" cy="2189649"/>
            <a:chOff x="0" y="0"/>
            <a:chExt cx="21799229" cy="291953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257175"/>
              <a:ext cx="21799229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Formulas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4318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-1798816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292860" y="5836508"/>
            <a:ext cx="6752535" cy="1059052"/>
            <a:chOff x="0" y="0"/>
            <a:chExt cx="9003380" cy="1412069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85725"/>
              <a:ext cx="9003380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</a:pPr>
              <a:r>
                <a:rPr lang="en-US" sz="3600" spc="-179">
                  <a:solidFill>
                    <a:srgbClr val="000000"/>
                  </a:solidFill>
                  <a:latin typeface="League Spartan"/>
                </a:rPr>
                <a:t>old RGDP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920619"/>
              <a:ext cx="900338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202481" y="5118417"/>
            <a:ext cx="7442648" cy="1247617"/>
            <a:chOff x="0" y="0"/>
            <a:chExt cx="9923531" cy="166349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14300"/>
              <a:ext cx="9923531" cy="861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4800" spc="-240">
                  <a:solidFill>
                    <a:srgbClr val="000000"/>
                  </a:solidFill>
                  <a:latin typeface="League Spartan"/>
                </a:rPr>
                <a:t>x 100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172039"/>
              <a:ext cx="9923531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2477258"/>
            <a:ext cx="16020954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Classic"/>
              </a:rPr>
              <a:t>To measure economic growth, just use percent change.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khDAji7dXw0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4946" y="8149973"/>
            <a:ext cx="17078107" cy="76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</a:pPr>
            <a:r>
              <a:rPr lang="en-US" sz="2325" spc="116">
                <a:solidFill>
                  <a:srgbClr val="000000"/>
                </a:solidFill>
                <a:latin typeface="Montserrat Classic"/>
              </a:rPr>
              <a:t>UNDERSTANDING ECONOMIC GROWTH | AP MACROECONOMICS | KHAN ACADEMY</a:t>
            </a:r>
          </a:p>
          <a:p>
            <a:pPr algn="ctr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6082665"/>
            <a:ext cx="411480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340134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Consequences of Economic Growth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969289" y="2325738"/>
            <a:ext cx="16349422" cy="344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09" indent="-313054" lvl="1">
              <a:lnSpc>
                <a:spcPts val="3914"/>
              </a:lnSpc>
              <a:buFont typeface="Arial"/>
              <a:buChar char="•"/>
            </a:pPr>
            <a:r>
              <a:rPr lang="en-US" sz="2899" spc="-144">
                <a:solidFill>
                  <a:srgbClr val="000000"/>
                </a:solidFill>
                <a:latin typeface="League Spartan"/>
              </a:rPr>
              <a:t>Impacts on Living Standards</a:t>
            </a:r>
          </a:p>
          <a:p>
            <a:pPr marL="1252218" indent="-417406" lvl="2">
              <a:lnSpc>
                <a:spcPts val="3914"/>
              </a:lnSpc>
              <a:buFont typeface="Arial"/>
              <a:buChar char="⚬"/>
            </a:pPr>
            <a:r>
              <a:rPr lang="en-US" sz="2899" spc="-144">
                <a:solidFill>
                  <a:srgbClr val="000000"/>
                </a:solidFill>
                <a:latin typeface="Arialle"/>
              </a:rPr>
              <a:t>An increase in RGDP typically leads to an increase in people's income leading to better living standards</a:t>
            </a:r>
          </a:p>
          <a:p>
            <a:pPr marL="626109" indent="-313054" lvl="1">
              <a:lnSpc>
                <a:spcPts val="3914"/>
              </a:lnSpc>
              <a:buFont typeface="Arial"/>
              <a:buChar char="•"/>
            </a:pPr>
            <a:r>
              <a:rPr lang="en-US" sz="2899" spc="-144">
                <a:solidFill>
                  <a:srgbClr val="000000"/>
                </a:solidFill>
                <a:latin typeface="League Spartan"/>
              </a:rPr>
              <a:t>Environmental Impacts</a:t>
            </a:r>
          </a:p>
          <a:p>
            <a:pPr marL="1252218" indent="-417406" lvl="2">
              <a:lnSpc>
                <a:spcPts val="3914"/>
              </a:lnSpc>
              <a:buFont typeface="Arial"/>
              <a:buChar char="⚬"/>
            </a:pPr>
            <a:r>
              <a:rPr lang="en-US" sz="2899" spc="-144">
                <a:solidFill>
                  <a:srgbClr val="000000"/>
                </a:solidFill>
                <a:latin typeface="Arialle"/>
              </a:rPr>
              <a:t>If economic growth is the primary concern of a country, sustainability typically is pushed by the wayside</a:t>
            </a:r>
          </a:p>
          <a:p>
            <a:pPr marL="626109" indent="-313054" lvl="1">
              <a:lnSpc>
                <a:spcPts val="3914"/>
              </a:lnSpc>
              <a:buFont typeface="Arial"/>
              <a:buChar char="•"/>
            </a:pPr>
            <a:r>
              <a:rPr lang="en-US" sz="2899" spc="-144">
                <a:solidFill>
                  <a:srgbClr val="000000"/>
                </a:solidFill>
                <a:latin typeface="League Spartan"/>
              </a:rPr>
              <a:t>Income Equality and Distribution</a:t>
            </a:r>
          </a:p>
          <a:p>
            <a:pPr marL="1252218" indent="-417406" lvl="2">
              <a:lnSpc>
                <a:spcPts val="3914"/>
              </a:lnSpc>
              <a:buFont typeface="Arial"/>
              <a:buChar char="⚬"/>
            </a:pPr>
            <a:r>
              <a:rPr lang="en-US" sz="2899" spc="-144">
                <a:solidFill>
                  <a:srgbClr val="000000"/>
                </a:solidFill>
                <a:latin typeface="Arialle"/>
              </a:rPr>
              <a:t>Depending on the status of wealth and income equality in a country, economic growth may only help certain groups of individuals such as the wealthy and elite while actually harming low-income earners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23541" y="8335960"/>
            <a:ext cx="3640917" cy="195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998305"/>
            <a:ext cx="16349422" cy="2475449"/>
            <a:chOff x="0" y="0"/>
            <a:chExt cx="21799229" cy="33005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What are the 3 main objectives of an economy?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94499"/>
            <a:ext cx="16481874" cy="6281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Economic Growth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Unemployment Rate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and Stable Inflation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Possible additional goals: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Sustainable Debt, Equity, and Income Distribution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1076" y="2193007"/>
            <a:ext cx="4022217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3 Macro Objectives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94499"/>
            <a:ext cx="16481874" cy="3738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Economic Growth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Increase in real GDP over time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08583" y="4520848"/>
            <a:ext cx="5789656" cy="550017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05199" y="6172200"/>
            <a:ext cx="3677603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2513549"/>
            <a:ext cx="16481874" cy="357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Growth can be represented using a PPC or AD/AS diagram.</a:t>
            </a:r>
          </a:p>
          <a:p>
            <a:pPr algn="ctr">
              <a:lnSpc>
                <a:spcPts val="6466"/>
              </a:lnSpc>
            </a:pPr>
            <a:r>
              <a:rPr lang="en-US" sz="3050">
                <a:solidFill>
                  <a:srgbClr val="000000"/>
                </a:solidFill>
                <a:latin typeface="Telegraf"/>
              </a:rPr>
              <a:t>Short-term growth is an increase in actual output while long-term growth is an increae in potential output. </a:t>
            </a:r>
          </a:p>
          <a:p>
            <a:pPr>
              <a:lnSpc>
                <a:spcPts val="4270"/>
              </a:lnSpc>
            </a:pPr>
          </a:p>
          <a:p>
            <a:pPr>
              <a:lnSpc>
                <a:spcPts val="427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Growth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308185" y="3288240"/>
            <a:ext cx="6725247" cy="597006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6189450"/>
            <a:ext cx="4337046" cy="256427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09109" y="4284791"/>
            <a:ext cx="3469013" cy="446893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406145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Short-Term Actual Growth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788124"/>
            <a:ext cx="16020954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Classic"/>
              </a:rPr>
              <a:t>A movement from point A to Point C illustrates </a:t>
            </a:r>
            <a:r>
              <a:rPr lang="en-US" sz="2400">
                <a:solidFill>
                  <a:srgbClr val="ED3947"/>
                </a:solidFill>
                <a:latin typeface="Montserrat Classic Bold"/>
              </a:rPr>
              <a:t>ACTUAL GROWTH</a:t>
            </a:r>
            <a:r>
              <a:rPr lang="en-US" sz="2400">
                <a:solidFill>
                  <a:srgbClr val="000000"/>
                </a:solidFill>
                <a:latin typeface="Montserrat Classic"/>
              </a:rPr>
              <a:t>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ED3947"/>
                </a:solidFill>
                <a:latin typeface="Montserrat Classic Bold"/>
              </a:rPr>
              <a:t>ACTUAL GROWTH - </a:t>
            </a:r>
            <a:r>
              <a:rPr lang="en-US" sz="2400">
                <a:solidFill>
                  <a:srgbClr val="000000"/>
                </a:solidFill>
                <a:latin typeface="Montserrat Classic Bold"/>
              </a:rPr>
              <a:t>When growth/efficiency is achieved by making better use of resources.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3523" y="9043035"/>
            <a:ext cx="16020954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Classic"/>
              </a:rPr>
              <a:t>This is growth that can</a:t>
            </a:r>
            <a:r>
              <a:rPr lang="en-US" sz="240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2400">
                <a:solidFill>
                  <a:srgbClr val="ED3947"/>
                </a:solidFill>
                <a:latin typeface="Montserrat Classic Bold"/>
              </a:rPr>
              <a:t>ACTUALLY </a:t>
            </a:r>
            <a:r>
              <a:rPr lang="en-US" sz="2400">
                <a:solidFill>
                  <a:srgbClr val="000000"/>
                </a:solidFill>
                <a:latin typeface="Montserrat Classic"/>
              </a:rPr>
              <a:t>happen given current resources</a:t>
            </a:r>
            <a:r>
              <a:rPr lang="en-US" sz="2400">
                <a:solidFill>
                  <a:srgbClr val="000000"/>
                </a:solidFill>
                <a:latin typeface="Montserrat Classic Bold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839558" y="3362322"/>
            <a:ext cx="7687403" cy="67456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68118" y="7219931"/>
            <a:ext cx="2827735" cy="2375297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406145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Long-Term Potential Growth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788124"/>
            <a:ext cx="16020954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Classic"/>
              </a:rPr>
              <a:t>An increase in the maximum amount that can be produced is </a:t>
            </a:r>
            <a:r>
              <a:rPr lang="en-US" sz="2400">
                <a:solidFill>
                  <a:srgbClr val="32A566"/>
                </a:solidFill>
                <a:latin typeface="Montserrat Classic Bold"/>
              </a:rPr>
              <a:t>POTENTIAL GROWTH</a:t>
            </a:r>
            <a:r>
              <a:rPr lang="en-US" sz="2400">
                <a:solidFill>
                  <a:srgbClr val="000000"/>
                </a:solidFill>
                <a:latin typeface="Montserrat Classic"/>
              </a:rPr>
              <a:t>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2A566"/>
                </a:solidFill>
                <a:latin typeface="Montserrat Classic Bold"/>
              </a:rPr>
              <a:t>POTENTIAL GROWTH</a:t>
            </a:r>
            <a:r>
              <a:rPr lang="en-US" sz="2400">
                <a:solidFill>
                  <a:srgbClr val="ED3947"/>
                </a:solidFill>
                <a:latin typeface="Montserrat Classic Bold"/>
              </a:rPr>
              <a:t> </a:t>
            </a:r>
            <a:r>
              <a:rPr lang="en-US" sz="2400">
                <a:solidFill>
                  <a:srgbClr val="0C1216"/>
                </a:solidFill>
                <a:latin typeface="Montserrat Classic"/>
              </a:rPr>
              <a:t>results in a shift of the PPC. A few things cause the shift of PPC.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44245" y="3585242"/>
            <a:ext cx="6097693" cy="2953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4900C"/>
                </a:solidFill>
                <a:latin typeface="Montserrat Classic Bold"/>
              </a:rPr>
              <a:t>Shifters of the PPC (Potential Growth)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432"/>
              </a:lnSpc>
            </a:pPr>
            <a:r>
              <a:rPr lang="en-US" sz="2400">
                <a:solidFill>
                  <a:srgbClr val="000000"/>
                </a:solidFill>
                <a:latin typeface="Montserrat Classic Bold"/>
              </a:rPr>
              <a:t>1. </a:t>
            </a:r>
            <a:r>
              <a:rPr lang="en-US" sz="2400">
                <a:solidFill>
                  <a:srgbClr val="000000"/>
                </a:solidFill>
                <a:latin typeface="Montserrat Classic Bold"/>
              </a:rPr>
              <a:t>Change in quantity or quality of Factors of Production </a:t>
            </a:r>
          </a:p>
          <a:p>
            <a:pPr algn="ctr">
              <a:lnSpc>
                <a:spcPts val="3432"/>
              </a:lnSpc>
            </a:pPr>
          </a:p>
          <a:p>
            <a:pPr>
              <a:lnSpc>
                <a:spcPts val="3432"/>
              </a:lnSpc>
            </a:pPr>
            <a:r>
              <a:rPr lang="en-US" sz="2400">
                <a:solidFill>
                  <a:srgbClr val="000000"/>
                </a:solidFill>
                <a:latin typeface="Montserrat Classic Bold"/>
              </a:rPr>
              <a:t>2. </a:t>
            </a:r>
            <a:r>
              <a:rPr lang="en-US" sz="2400">
                <a:solidFill>
                  <a:srgbClr val="000000"/>
                </a:solidFill>
                <a:latin typeface="Montserrat Classic Bold"/>
              </a:rPr>
              <a:t>Improvement in Technology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211829" y="4060390"/>
            <a:ext cx="6649169" cy="583432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998305"/>
            <a:ext cx="16349422" cy="2475449"/>
            <a:chOff x="0" y="0"/>
            <a:chExt cx="21799229" cy="33005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Using an AD/AS diagram draw actual vs potential growth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920914" y="2800505"/>
            <a:ext cx="9121046" cy="748649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514191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Actual Growth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DAE5pWTX5wA</dc:identifier>
  <dcterms:modified xsi:type="dcterms:W3CDTF">2011-08-01T06:04:30Z</dcterms:modified>
  <cp:revision>1</cp:revision>
  <dc:title>3.3 (Growth) Macroeconomic Objectives </dc:title>
</cp:coreProperties>
</file>